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65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BA93D-0CD3-4633-AD6D-1D5D459B720C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41775-D39B-4C99-AD42-9C70D73035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BA93D-0CD3-4633-AD6D-1D5D459B720C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41775-D39B-4C99-AD42-9C70D73035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BA93D-0CD3-4633-AD6D-1D5D459B720C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41775-D39B-4C99-AD42-9C70D73035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BA93D-0CD3-4633-AD6D-1D5D459B720C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41775-D39B-4C99-AD42-9C70D73035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BA93D-0CD3-4633-AD6D-1D5D459B720C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41775-D39B-4C99-AD42-9C70D73035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BA93D-0CD3-4633-AD6D-1D5D459B720C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41775-D39B-4C99-AD42-9C70D73035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BA93D-0CD3-4633-AD6D-1D5D459B720C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41775-D39B-4C99-AD42-9C70D73035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BA93D-0CD3-4633-AD6D-1D5D459B720C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41775-D39B-4C99-AD42-9C70D73035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BA93D-0CD3-4633-AD6D-1D5D459B720C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41775-D39B-4C99-AD42-9C70D73035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BA93D-0CD3-4633-AD6D-1D5D459B720C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41775-D39B-4C99-AD42-9C70D73035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BA93D-0CD3-4633-AD6D-1D5D459B720C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41775-D39B-4C99-AD42-9C70D7303513}" type="slidenum">
              <a:rPr lang="en-US" smtClean="0"/>
              <a:t>‹#›</a:t>
            </a:fld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BA93D-0CD3-4633-AD6D-1D5D459B720C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41775-D39B-4C99-AD42-9C70D7303513}" type="slidenum">
              <a:rPr lang="en-US" smtClean="0"/>
              <a:t>‹#›</a:t>
            </a:fld>
            <a:endParaRPr lang="en-US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152400"/>
            <a:ext cx="5791200" cy="1371600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latin typeface="Aharoni" pitchFamily="2" charset="-79"/>
                <a:cs typeface="Aharoni" pitchFamily="2" charset="-79"/>
              </a:rPr>
              <a:t>Matter Matters</a:t>
            </a:r>
            <a:endParaRPr lang="en-US" sz="4800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164131"/>
            <a:ext cx="4206690" cy="2407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100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2416" y="304800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#9</a:t>
            </a:r>
            <a:r>
              <a:rPr lang="en-US" dirty="0" smtClean="0"/>
              <a:t>  </a:t>
            </a:r>
            <a:r>
              <a:rPr lang="en-US" sz="3100" b="1" dirty="0"/>
              <a:t>Physical </a:t>
            </a:r>
            <a:r>
              <a:rPr lang="en-US" sz="3100" b="1" dirty="0">
                <a:solidFill>
                  <a:srgbClr val="69655D"/>
                </a:solidFill>
              </a:rPr>
              <a:t>OR</a:t>
            </a:r>
            <a:r>
              <a:rPr lang="en-US" sz="3100" b="1" dirty="0"/>
              <a:t> Chemical Change?</a:t>
            </a:r>
            <a:endParaRPr lang="en-US" sz="31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42416" y="2313432"/>
            <a:ext cx="3419856" cy="3493008"/>
          </a:xfrm>
          <a:prstGeom prst="rect">
            <a:avLst/>
          </a:prstGeom>
          <a:ln>
            <a:solidFill>
              <a:srgbClr val="69655D"/>
            </a:solidFill>
          </a:ln>
        </p:spPr>
        <p:txBody>
          <a:bodyPr/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Before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1800" b="1" dirty="0" smtClean="0"/>
              <a:t>Ice Cubes</a:t>
            </a:r>
            <a:endParaRPr lang="en-US" sz="1800" b="1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4645152" y="2313431"/>
            <a:ext cx="3419856" cy="3493008"/>
          </a:xfrm>
          <a:prstGeom prst="rect">
            <a:avLst/>
          </a:prstGeom>
          <a:ln>
            <a:solidFill>
              <a:srgbClr val="69655D"/>
            </a:solidFill>
          </a:ln>
        </p:spPr>
        <p:txBody>
          <a:bodyPr/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After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1800" b="1" dirty="0" smtClean="0"/>
              <a:t>Glass of water</a:t>
            </a:r>
            <a:endParaRPr lang="en-US" sz="1800" b="1" dirty="0"/>
          </a:p>
        </p:txBody>
      </p:sp>
      <p:sp>
        <p:nvSpPr>
          <p:cNvPr id="7" name="Right Arrow 6"/>
          <p:cNvSpPr/>
          <p:nvPr/>
        </p:nvSpPr>
        <p:spPr>
          <a:xfrm>
            <a:off x="3962400" y="3352800"/>
            <a:ext cx="1447800" cy="750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895600"/>
            <a:ext cx="1347159" cy="202441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2995340"/>
            <a:ext cx="1552616" cy="17049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038600" y="3581400"/>
            <a:ext cx="1143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/>
              <a:t>Melted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293666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04800"/>
            <a:ext cx="7024688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#10</a:t>
            </a:r>
            <a:r>
              <a:rPr lang="en-US" dirty="0" smtClean="0"/>
              <a:t>  </a:t>
            </a:r>
            <a:r>
              <a:rPr lang="en-US" sz="3100" b="1" dirty="0"/>
              <a:t>Physical </a:t>
            </a:r>
            <a:r>
              <a:rPr lang="en-US" sz="3100" b="1" dirty="0">
                <a:solidFill>
                  <a:srgbClr val="69655D"/>
                </a:solidFill>
              </a:rPr>
              <a:t>OR</a:t>
            </a:r>
            <a:r>
              <a:rPr lang="en-US" sz="3100" b="1" dirty="0"/>
              <a:t> Chemical Change?</a:t>
            </a:r>
            <a:endParaRPr lang="en-US" sz="31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42416" y="2313432"/>
            <a:ext cx="3419856" cy="3493008"/>
          </a:xfrm>
          <a:prstGeom prst="rect">
            <a:avLst/>
          </a:prstGeom>
          <a:ln>
            <a:solidFill>
              <a:srgbClr val="69655D"/>
            </a:solidFill>
          </a:ln>
        </p:spPr>
        <p:txBody>
          <a:bodyPr/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Before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1800" b="1" dirty="0" smtClean="0"/>
              <a:t>Iron nails</a:t>
            </a:r>
            <a:endParaRPr lang="en-US" sz="1800" b="1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4645152" y="2313431"/>
            <a:ext cx="3419856" cy="3493008"/>
          </a:xfrm>
          <a:prstGeom prst="rect">
            <a:avLst/>
          </a:prstGeom>
          <a:ln>
            <a:solidFill>
              <a:srgbClr val="69655D"/>
            </a:solidFill>
          </a:ln>
        </p:spPr>
        <p:txBody>
          <a:bodyPr/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After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1800" b="1" dirty="0" smtClean="0"/>
              <a:t>Rusty nails</a:t>
            </a:r>
            <a:endParaRPr lang="en-US" sz="1800" b="1" dirty="0"/>
          </a:p>
        </p:txBody>
      </p:sp>
      <p:sp>
        <p:nvSpPr>
          <p:cNvPr id="7" name="Right Arrow 6"/>
          <p:cNvSpPr/>
          <p:nvPr/>
        </p:nvSpPr>
        <p:spPr>
          <a:xfrm>
            <a:off x="3962400" y="3352800"/>
            <a:ext cx="1447800" cy="750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035552" y="35433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/>
              <a:t>Exposed to Moisture</a:t>
            </a:r>
            <a:endParaRPr lang="en-US" sz="9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200638"/>
            <a:ext cx="2270126" cy="142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138" y="3255407"/>
            <a:ext cx="2048411" cy="142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715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0264" y="304800"/>
            <a:ext cx="7024744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#11</a:t>
            </a:r>
            <a:r>
              <a:rPr lang="en-US" dirty="0" smtClean="0"/>
              <a:t>  </a:t>
            </a:r>
            <a:r>
              <a:rPr lang="en-US" sz="3100" b="1" dirty="0"/>
              <a:t>Physical </a:t>
            </a:r>
            <a:r>
              <a:rPr lang="en-US" sz="3100" b="1" dirty="0">
                <a:solidFill>
                  <a:srgbClr val="69655D"/>
                </a:solidFill>
              </a:rPr>
              <a:t>OR</a:t>
            </a:r>
            <a:r>
              <a:rPr lang="en-US" sz="3100" b="1" dirty="0"/>
              <a:t> Chemical Change?</a:t>
            </a:r>
            <a:endParaRPr lang="en-US" sz="31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42416" y="2313432"/>
            <a:ext cx="3419856" cy="3493008"/>
          </a:xfrm>
          <a:prstGeom prst="rect">
            <a:avLst/>
          </a:prstGeom>
          <a:ln>
            <a:solidFill>
              <a:srgbClr val="69655D"/>
            </a:solidFill>
          </a:ln>
        </p:spPr>
        <p:txBody>
          <a:bodyPr/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Before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pPr marL="68580" indent="0">
              <a:buNone/>
            </a:pPr>
            <a:r>
              <a:rPr lang="en-US" b="1" dirty="0" smtClean="0"/>
              <a:t> </a:t>
            </a:r>
          </a:p>
          <a:p>
            <a:r>
              <a:rPr lang="en-US" sz="1800" b="1" dirty="0" smtClean="0"/>
              <a:t>Vinegar + Baking Soda</a:t>
            </a:r>
            <a:endParaRPr lang="en-US" sz="1800" b="1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4645152" y="2313431"/>
            <a:ext cx="3419856" cy="3493008"/>
          </a:xfrm>
          <a:prstGeom prst="rect">
            <a:avLst/>
          </a:prstGeom>
          <a:ln>
            <a:solidFill>
              <a:srgbClr val="69655D"/>
            </a:solidFill>
          </a:ln>
        </p:spPr>
        <p:txBody>
          <a:bodyPr/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After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1800" b="1" dirty="0" smtClean="0"/>
              <a:t>Fizzing bubbles</a:t>
            </a:r>
            <a:endParaRPr lang="en-US" sz="1800" b="1" dirty="0"/>
          </a:p>
        </p:txBody>
      </p:sp>
      <p:sp>
        <p:nvSpPr>
          <p:cNvPr id="7" name="Right Arrow 6"/>
          <p:cNvSpPr/>
          <p:nvPr/>
        </p:nvSpPr>
        <p:spPr>
          <a:xfrm>
            <a:off x="3962400" y="3352800"/>
            <a:ext cx="1447800" cy="750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038600" y="3581400"/>
            <a:ext cx="1143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/>
              <a:t>React</a:t>
            </a:r>
            <a:endParaRPr lang="en-US" sz="9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101" y="2686465"/>
            <a:ext cx="1716013" cy="228801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943" y="2686464"/>
            <a:ext cx="1716013" cy="228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65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113" y="304800"/>
            <a:ext cx="7024744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#12</a:t>
            </a:r>
            <a:r>
              <a:rPr lang="en-US" dirty="0" smtClean="0"/>
              <a:t>  </a:t>
            </a:r>
            <a:r>
              <a:rPr lang="en-US" sz="3100" b="1" dirty="0"/>
              <a:t>Physical </a:t>
            </a:r>
            <a:r>
              <a:rPr lang="en-US" sz="3100" b="1" dirty="0">
                <a:solidFill>
                  <a:srgbClr val="69655D"/>
                </a:solidFill>
              </a:rPr>
              <a:t>OR</a:t>
            </a:r>
            <a:r>
              <a:rPr lang="en-US" sz="3100" b="1" dirty="0"/>
              <a:t> Chemical Change?</a:t>
            </a:r>
            <a:endParaRPr lang="en-US" sz="31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42416" y="2313432"/>
            <a:ext cx="3419856" cy="3493008"/>
          </a:xfrm>
          <a:prstGeom prst="rect">
            <a:avLst/>
          </a:prstGeom>
          <a:ln>
            <a:solidFill>
              <a:srgbClr val="69655D"/>
            </a:solidFill>
          </a:ln>
        </p:spPr>
        <p:txBody>
          <a:bodyPr/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Before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1800" b="1" dirty="0" smtClean="0"/>
              <a:t>Solid dry ice</a:t>
            </a:r>
            <a:endParaRPr lang="en-US" sz="1800" b="1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4645152" y="2313431"/>
            <a:ext cx="3419856" cy="3493008"/>
          </a:xfrm>
          <a:prstGeom prst="rect">
            <a:avLst/>
          </a:prstGeom>
          <a:ln>
            <a:solidFill>
              <a:srgbClr val="69655D"/>
            </a:solidFill>
          </a:ln>
        </p:spPr>
        <p:txBody>
          <a:bodyPr/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After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1800" b="1" dirty="0" smtClean="0"/>
              <a:t>Carbon Dioxide Gas</a:t>
            </a:r>
            <a:endParaRPr lang="en-US" sz="1800" b="1" dirty="0"/>
          </a:p>
        </p:txBody>
      </p:sp>
      <p:sp>
        <p:nvSpPr>
          <p:cNvPr id="7" name="Right Arrow 6"/>
          <p:cNvSpPr/>
          <p:nvPr/>
        </p:nvSpPr>
        <p:spPr>
          <a:xfrm>
            <a:off x="3962400" y="3352800"/>
            <a:ext cx="1447800" cy="750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184" y="3032641"/>
            <a:ext cx="1958320" cy="14668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956441"/>
            <a:ext cx="2400300" cy="15430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38600" y="3581400"/>
            <a:ext cx="1219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/>
              <a:t>Changes State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32648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2416" y="304800"/>
            <a:ext cx="7024744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#13</a:t>
            </a:r>
            <a:r>
              <a:rPr lang="en-US" dirty="0" smtClean="0"/>
              <a:t>  </a:t>
            </a:r>
            <a:r>
              <a:rPr lang="en-US" sz="3100" b="1" dirty="0"/>
              <a:t>Physical </a:t>
            </a:r>
            <a:r>
              <a:rPr lang="en-US" sz="3100" b="1" dirty="0">
                <a:solidFill>
                  <a:srgbClr val="69655D"/>
                </a:solidFill>
              </a:rPr>
              <a:t>OR</a:t>
            </a:r>
            <a:r>
              <a:rPr lang="en-US" sz="3100" b="1" dirty="0"/>
              <a:t> Chemical Change?</a:t>
            </a:r>
            <a:endParaRPr lang="en-US" sz="31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42416" y="2313432"/>
            <a:ext cx="3419856" cy="3493008"/>
          </a:xfrm>
          <a:prstGeom prst="rect">
            <a:avLst/>
          </a:prstGeom>
          <a:ln>
            <a:solidFill>
              <a:srgbClr val="69655D"/>
            </a:solidFill>
          </a:ln>
        </p:spPr>
        <p:txBody>
          <a:bodyPr/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Before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1800" b="1" dirty="0" smtClean="0"/>
              <a:t>Plastic pellets</a:t>
            </a:r>
            <a:endParaRPr lang="en-US" sz="1800" b="1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4645152" y="2313431"/>
            <a:ext cx="3419856" cy="3493008"/>
          </a:xfrm>
          <a:prstGeom prst="rect">
            <a:avLst/>
          </a:prstGeom>
          <a:ln>
            <a:solidFill>
              <a:srgbClr val="69655D"/>
            </a:solidFill>
          </a:ln>
        </p:spPr>
        <p:txBody>
          <a:bodyPr/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After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1800" b="1" dirty="0" smtClean="0"/>
              <a:t>Plastic cup</a:t>
            </a:r>
            <a:endParaRPr lang="en-US" sz="1800" b="1" dirty="0"/>
          </a:p>
        </p:txBody>
      </p:sp>
      <p:sp>
        <p:nvSpPr>
          <p:cNvPr id="7" name="Right Arrow 6"/>
          <p:cNvSpPr/>
          <p:nvPr/>
        </p:nvSpPr>
        <p:spPr>
          <a:xfrm>
            <a:off x="3962400" y="3352800"/>
            <a:ext cx="1447800" cy="750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16" y="3048000"/>
            <a:ext cx="2390359" cy="1590675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743200"/>
            <a:ext cx="2232081" cy="2232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038600" y="3581400"/>
            <a:ext cx="1143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/>
              <a:t>Recycled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3825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0264" y="304800"/>
            <a:ext cx="7024744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#14</a:t>
            </a:r>
            <a:r>
              <a:rPr lang="en-US" dirty="0" smtClean="0"/>
              <a:t>  </a:t>
            </a:r>
            <a:r>
              <a:rPr lang="en-US" sz="3100" b="1" dirty="0"/>
              <a:t>Physical </a:t>
            </a:r>
            <a:r>
              <a:rPr lang="en-US" sz="3100" b="1" dirty="0">
                <a:solidFill>
                  <a:srgbClr val="69655D"/>
                </a:solidFill>
              </a:rPr>
              <a:t>OR</a:t>
            </a:r>
            <a:r>
              <a:rPr lang="en-US" sz="3100" b="1" dirty="0"/>
              <a:t> Chemical Change?</a:t>
            </a:r>
            <a:endParaRPr lang="en-US" sz="31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42416" y="2313432"/>
            <a:ext cx="3419856" cy="3493008"/>
          </a:xfrm>
          <a:prstGeom prst="rect">
            <a:avLst/>
          </a:prstGeom>
          <a:ln>
            <a:solidFill>
              <a:srgbClr val="69655D"/>
            </a:solidFill>
          </a:ln>
        </p:spPr>
        <p:txBody>
          <a:bodyPr/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Before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1800" b="1" dirty="0" smtClean="0"/>
              <a:t>Two Clear solutions</a:t>
            </a:r>
            <a:endParaRPr lang="en-US" sz="1800" b="1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4645152" y="2313431"/>
            <a:ext cx="3419856" cy="3493008"/>
          </a:xfrm>
          <a:prstGeom prst="rect">
            <a:avLst/>
          </a:prstGeom>
          <a:ln>
            <a:solidFill>
              <a:srgbClr val="69655D"/>
            </a:solidFill>
          </a:ln>
        </p:spPr>
        <p:txBody>
          <a:bodyPr/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After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1800" b="1" dirty="0" smtClean="0"/>
              <a:t>Powdery Yellow solid</a:t>
            </a:r>
            <a:endParaRPr lang="en-US" sz="1800" b="1" dirty="0"/>
          </a:p>
        </p:txBody>
      </p:sp>
      <p:sp>
        <p:nvSpPr>
          <p:cNvPr id="7" name="Right Arrow 6"/>
          <p:cNvSpPr/>
          <p:nvPr/>
        </p:nvSpPr>
        <p:spPr>
          <a:xfrm>
            <a:off x="3962400" y="3352800"/>
            <a:ext cx="1447800" cy="750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680531"/>
            <a:ext cx="2162175" cy="211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1" y="2743201"/>
            <a:ext cx="1359932" cy="1359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506" y="3224496"/>
            <a:ext cx="1590496" cy="1585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26933" y="3581400"/>
            <a:ext cx="11546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/>
              <a:t>React to Form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154512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001000" cy="1371600"/>
          </a:xfrm>
        </p:spPr>
        <p:txBody>
          <a:bodyPr/>
          <a:lstStyle/>
          <a:p>
            <a:pPr algn="ctr"/>
            <a:r>
              <a:rPr lang="en-US" b="1" dirty="0" smtClean="0"/>
              <a:t>#1</a:t>
            </a:r>
            <a:r>
              <a:rPr lang="en-US" dirty="0" smtClean="0"/>
              <a:t>  </a:t>
            </a:r>
            <a:r>
              <a:rPr lang="en-US" sz="2800" b="1" dirty="0" smtClean="0"/>
              <a:t>Physical </a:t>
            </a:r>
            <a:r>
              <a:rPr lang="en-US" sz="2800" b="1" dirty="0" smtClean="0">
                <a:solidFill>
                  <a:srgbClr val="69655D"/>
                </a:solidFill>
              </a:rPr>
              <a:t>OR</a:t>
            </a:r>
            <a:r>
              <a:rPr lang="en-US" sz="2800" b="1" dirty="0" smtClean="0"/>
              <a:t> Chemical Change?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noFill/>
          <a:ln>
            <a:solidFill>
              <a:srgbClr val="69655D"/>
            </a:solidFill>
          </a:ln>
        </p:spPr>
        <p:txBody>
          <a:bodyPr/>
          <a:lstStyle/>
          <a:p>
            <a:r>
              <a:rPr lang="en-US" b="1" dirty="0" smtClean="0"/>
              <a:t>Before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r>
              <a:rPr lang="en-US" sz="1600" b="1" dirty="0" smtClean="0"/>
              <a:t>Piece of Aluminum Metal</a:t>
            </a:r>
            <a:endParaRPr lang="en-US" sz="16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ln>
            <a:solidFill>
              <a:srgbClr val="69655D"/>
            </a:solidFill>
          </a:ln>
        </p:spPr>
        <p:txBody>
          <a:bodyPr/>
          <a:lstStyle/>
          <a:p>
            <a:r>
              <a:rPr lang="en-US" b="1" dirty="0" smtClean="0"/>
              <a:t>After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pPr marL="68580" indent="0">
              <a:buNone/>
            </a:pPr>
            <a:endParaRPr lang="en-US" sz="1600" b="1" dirty="0" smtClean="0"/>
          </a:p>
          <a:p>
            <a:pPr>
              <a:lnSpc>
                <a:spcPct val="150000"/>
              </a:lnSpc>
            </a:pPr>
            <a:r>
              <a:rPr lang="en-US" sz="1600" b="1" dirty="0" smtClean="0"/>
              <a:t>Sheet of Aluminum Foil</a:t>
            </a:r>
            <a:endParaRPr lang="en-US" sz="1600" b="1" dirty="0"/>
          </a:p>
          <a:p>
            <a:endParaRPr 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013817"/>
            <a:ext cx="1843087" cy="184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895600"/>
            <a:ext cx="1762126" cy="1762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ight Arrow 6"/>
          <p:cNvSpPr/>
          <p:nvPr/>
        </p:nvSpPr>
        <p:spPr>
          <a:xfrm>
            <a:off x="3886200" y="3352800"/>
            <a:ext cx="1447800" cy="750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038600" y="3581400"/>
            <a:ext cx="1143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/>
              <a:t>Hammered into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229630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7024744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#2</a:t>
            </a:r>
            <a:r>
              <a:rPr lang="en-US" dirty="0" smtClean="0"/>
              <a:t>  </a:t>
            </a:r>
            <a:r>
              <a:rPr lang="en-US" sz="3100" b="1" dirty="0" smtClean="0"/>
              <a:t>Physical </a:t>
            </a:r>
            <a:r>
              <a:rPr lang="en-US" sz="3100" b="1" dirty="0">
                <a:solidFill>
                  <a:srgbClr val="69655D"/>
                </a:solidFill>
              </a:rPr>
              <a:t>OR</a:t>
            </a:r>
            <a:r>
              <a:rPr lang="en-US" sz="3100" b="1" dirty="0"/>
              <a:t> Chemical Change?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ln>
            <a:solidFill>
              <a:srgbClr val="69655D"/>
            </a:solidFill>
          </a:ln>
        </p:spPr>
        <p:txBody>
          <a:bodyPr/>
          <a:lstStyle/>
          <a:p>
            <a:r>
              <a:rPr lang="en-US" b="1" dirty="0" smtClean="0"/>
              <a:t>Before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1800" b="1" dirty="0" smtClean="0"/>
              <a:t>Wood Block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ln>
            <a:solidFill>
              <a:srgbClr val="69655D"/>
            </a:solidFill>
          </a:ln>
        </p:spPr>
        <p:txBody>
          <a:bodyPr/>
          <a:lstStyle/>
          <a:p>
            <a:r>
              <a:rPr lang="en-US" b="1" dirty="0" smtClean="0"/>
              <a:t>After</a:t>
            </a:r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pPr marL="68580" indent="0">
              <a:lnSpc>
                <a:spcPct val="150000"/>
              </a:lnSpc>
              <a:buNone/>
            </a:pPr>
            <a:endParaRPr lang="en-US" sz="1800" b="1" dirty="0" smtClean="0"/>
          </a:p>
          <a:p>
            <a:r>
              <a:rPr lang="en-US" sz="1800" b="1" dirty="0" smtClean="0"/>
              <a:t>Wood Ashes</a:t>
            </a:r>
            <a:endParaRPr lang="en-US" sz="18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048000"/>
            <a:ext cx="14478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030908"/>
            <a:ext cx="1831156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ight Arrow 6"/>
          <p:cNvSpPr/>
          <p:nvPr/>
        </p:nvSpPr>
        <p:spPr>
          <a:xfrm>
            <a:off x="3733800" y="3352800"/>
            <a:ext cx="1447800" cy="750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879791" y="3612550"/>
            <a:ext cx="1066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/>
              <a:t>burned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208163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81000"/>
            <a:ext cx="7024744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#3</a:t>
            </a:r>
            <a:r>
              <a:rPr lang="en-US" dirty="0" smtClean="0"/>
              <a:t>  </a:t>
            </a:r>
            <a:r>
              <a:rPr lang="en-US" sz="3100" b="1" dirty="0"/>
              <a:t>Physical </a:t>
            </a:r>
            <a:r>
              <a:rPr lang="en-US" sz="3100" b="1" dirty="0">
                <a:solidFill>
                  <a:srgbClr val="69655D"/>
                </a:solidFill>
              </a:rPr>
              <a:t>OR</a:t>
            </a:r>
            <a:r>
              <a:rPr lang="en-US" sz="3100" b="1" dirty="0"/>
              <a:t> Chemical Change?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ln>
            <a:solidFill>
              <a:srgbClr val="69655D"/>
            </a:solidFill>
          </a:ln>
        </p:spPr>
        <p:txBody>
          <a:bodyPr/>
          <a:lstStyle/>
          <a:p>
            <a:r>
              <a:rPr lang="en-US" b="1" dirty="0" smtClean="0"/>
              <a:t>Before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r>
              <a:rPr lang="en-US" sz="1800" b="1" dirty="0" smtClean="0"/>
              <a:t>Sheet of Paper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ln>
            <a:solidFill>
              <a:srgbClr val="69655D"/>
            </a:solidFill>
          </a:ln>
        </p:spPr>
        <p:txBody>
          <a:bodyPr/>
          <a:lstStyle/>
          <a:p>
            <a:r>
              <a:rPr lang="en-US" b="1" dirty="0" smtClean="0"/>
              <a:t>After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r>
              <a:rPr lang="en-US" sz="1800" b="1" dirty="0" smtClean="0"/>
              <a:t>Shredded paper</a:t>
            </a:r>
            <a:endParaRPr lang="en-US" sz="1800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819400"/>
            <a:ext cx="1622961" cy="199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574" y="2909843"/>
            <a:ext cx="260985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ight Arrow 6"/>
          <p:cNvSpPr/>
          <p:nvPr/>
        </p:nvSpPr>
        <p:spPr>
          <a:xfrm>
            <a:off x="3733800" y="3410977"/>
            <a:ext cx="1447800" cy="750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810000" y="3657600"/>
            <a:ext cx="1066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/>
              <a:t>Torn up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193917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024744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#4</a:t>
            </a:r>
            <a:r>
              <a:rPr lang="en-US" dirty="0" smtClean="0"/>
              <a:t>  </a:t>
            </a:r>
            <a:r>
              <a:rPr lang="en-US" sz="3100" b="1" dirty="0"/>
              <a:t>Physical </a:t>
            </a:r>
            <a:r>
              <a:rPr lang="en-US" sz="3100" b="1" dirty="0">
                <a:solidFill>
                  <a:srgbClr val="69655D"/>
                </a:solidFill>
              </a:rPr>
              <a:t>OR</a:t>
            </a:r>
            <a:r>
              <a:rPr lang="en-US" sz="3100" b="1" dirty="0"/>
              <a:t> Chemical Change?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ln>
            <a:solidFill>
              <a:srgbClr val="69655D"/>
            </a:solidFill>
          </a:ln>
        </p:spPr>
        <p:txBody>
          <a:bodyPr/>
          <a:lstStyle/>
          <a:p>
            <a:r>
              <a:rPr lang="en-US" b="1" dirty="0" smtClean="0"/>
              <a:t>Before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pPr marL="68580" indent="0">
              <a:buNone/>
            </a:pPr>
            <a:endParaRPr lang="en-US" sz="1800" b="1" dirty="0" smtClean="0"/>
          </a:p>
          <a:p>
            <a:r>
              <a:rPr lang="en-US" sz="1800" b="1" dirty="0" smtClean="0"/>
              <a:t>Plastic form</a:t>
            </a:r>
            <a:endParaRPr lang="en-US" sz="18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ln>
            <a:solidFill>
              <a:srgbClr val="69655D"/>
            </a:solidFill>
          </a:ln>
        </p:spPr>
        <p:txBody>
          <a:bodyPr/>
          <a:lstStyle/>
          <a:p>
            <a:r>
              <a:rPr lang="en-US" b="1" dirty="0" smtClean="0"/>
              <a:t>After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1800" b="1" dirty="0" smtClean="0"/>
              <a:t>Plastic bottle</a:t>
            </a:r>
            <a:endParaRPr lang="en-US" sz="18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809" y="2895601"/>
            <a:ext cx="2035791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819400"/>
            <a:ext cx="1143000" cy="1717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ight Arrow 6"/>
          <p:cNvSpPr/>
          <p:nvPr/>
        </p:nvSpPr>
        <p:spPr>
          <a:xfrm>
            <a:off x="3962400" y="3352800"/>
            <a:ext cx="1447800" cy="750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038600" y="3612550"/>
            <a:ext cx="1066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/>
              <a:t>Molded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315515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81000"/>
            <a:ext cx="7024744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#5</a:t>
            </a:r>
            <a:r>
              <a:rPr lang="en-US" dirty="0" smtClean="0"/>
              <a:t>  </a:t>
            </a:r>
            <a:r>
              <a:rPr lang="en-US" sz="3100" b="1" dirty="0"/>
              <a:t>Physical </a:t>
            </a:r>
            <a:r>
              <a:rPr lang="en-US" sz="3100" b="1" dirty="0">
                <a:solidFill>
                  <a:srgbClr val="69655D"/>
                </a:solidFill>
              </a:rPr>
              <a:t>OR</a:t>
            </a:r>
            <a:r>
              <a:rPr lang="en-US" sz="3100" b="1" dirty="0"/>
              <a:t> Chemical Change?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ln>
            <a:solidFill>
              <a:srgbClr val="69655D"/>
            </a:solidFill>
          </a:ln>
        </p:spPr>
        <p:txBody>
          <a:bodyPr/>
          <a:lstStyle/>
          <a:p>
            <a:r>
              <a:rPr lang="en-US" b="1" dirty="0" smtClean="0"/>
              <a:t>Before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r>
              <a:rPr lang="en-US" sz="1800" b="1" dirty="0" smtClean="0"/>
              <a:t>Salt Water</a:t>
            </a:r>
            <a:endParaRPr lang="en-US" sz="18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ln>
            <a:solidFill>
              <a:srgbClr val="69655D"/>
            </a:solidFill>
          </a:ln>
        </p:spPr>
        <p:txBody>
          <a:bodyPr/>
          <a:lstStyle/>
          <a:p>
            <a:r>
              <a:rPr lang="en-US" b="1" dirty="0" smtClean="0"/>
              <a:t>Before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r>
              <a:rPr lang="en-US" sz="1800" b="1" dirty="0" smtClean="0"/>
              <a:t>Salt Crystals</a:t>
            </a:r>
            <a:endParaRPr lang="en-US" sz="18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927866"/>
            <a:ext cx="2136349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885630"/>
            <a:ext cx="2162971" cy="1620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ight Arrow 6"/>
          <p:cNvSpPr/>
          <p:nvPr/>
        </p:nvSpPr>
        <p:spPr>
          <a:xfrm>
            <a:off x="3962400" y="3352800"/>
            <a:ext cx="1447800" cy="750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038600" y="3612550"/>
            <a:ext cx="1143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/>
              <a:t>Evaporated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373488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024744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#6</a:t>
            </a:r>
            <a:r>
              <a:rPr lang="en-US" dirty="0" smtClean="0"/>
              <a:t>  </a:t>
            </a:r>
            <a:r>
              <a:rPr lang="en-US" sz="3100" b="1" dirty="0"/>
              <a:t>Physical </a:t>
            </a:r>
            <a:r>
              <a:rPr lang="en-US" sz="3100" b="1" dirty="0">
                <a:solidFill>
                  <a:srgbClr val="69655D"/>
                </a:solidFill>
              </a:rPr>
              <a:t>OR</a:t>
            </a:r>
            <a:r>
              <a:rPr lang="en-US" sz="3100" b="1" dirty="0"/>
              <a:t> Chemical Change?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ln>
            <a:solidFill>
              <a:srgbClr val="69655D"/>
            </a:solidFill>
          </a:ln>
        </p:spPr>
        <p:txBody>
          <a:bodyPr/>
          <a:lstStyle/>
          <a:p>
            <a:r>
              <a:rPr lang="en-US" b="1" dirty="0" smtClean="0"/>
              <a:t>Before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r>
              <a:rPr lang="en-US" sz="1800" b="1" dirty="0" smtClean="0"/>
              <a:t>Magnesium placed in acid</a:t>
            </a:r>
            <a:endParaRPr lang="en-US" sz="18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ln>
            <a:solidFill>
              <a:srgbClr val="69655D"/>
            </a:solidFill>
          </a:ln>
        </p:spPr>
        <p:txBody>
          <a:bodyPr/>
          <a:lstStyle/>
          <a:p>
            <a:r>
              <a:rPr lang="en-US" b="1" dirty="0" smtClean="0"/>
              <a:t>After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r>
              <a:rPr lang="en-US" sz="1800" b="1" dirty="0" smtClean="0"/>
              <a:t>Gas bubbles form</a:t>
            </a:r>
            <a:endParaRPr lang="en-US" sz="1800" b="1" dirty="0"/>
          </a:p>
        </p:txBody>
      </p:sp>
      <p:sp>
        <p:nvSpPr>
          <p:cNvPr id="5" name="Right Arrow 4"/>
          <p:cNvSpPr/>
          <p:nvPr/>
        </p:nvSpPr>
        <p:spPr>
          <a:xfrm>
            <a:off x="3962400" y="3352800"/>
            <a:ext cx="1447800" cy="750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038600" y="3657600"/>
            <a:ext cx="1143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/>
              <a:t>React</a:t>
            </a:r>
            <a:endParaRPr lang="en-US" sz="900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824066"/>
            <a:ext cx="1485900" cy="1981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2824066"/>
            <a:ext cx="1504950" cy="200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62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9552" y="304800"/>
            <a:ext cx="7024744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#7</a:t>
            </a:r>
            <a:r>
              <a:rPr lang="en-US" dirty="0" smtClean="0"/>
              <a:t>  </a:t>
            </a:r>
            <a:r>
              <a:rPr lang="en-US" sz="3100" b="1" dirty="0"/>
              <a:t>Physical </a:t>
            </a:r>
            <a:r>
              <a:rPr lang="en-US" sz="3100" b="1" dirty="0">
                <a:solidFill>
                  <a:srgbClr val="69655D"/>
                </a:solidFill>
              </a:rPr>
              <a:t>OR</a:t>
            </a:r>
            <a:r>
              <a:rPr lang="en-US" sz="3100" b="1" dirty="0"/>
              <a:t> Chemical Change?</a:t>
            </a:r>
            <a:endParaRPr lang="en-US" sz="310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042416" y="2313432"/>
            <a:ext cx="3419856" cy="3493008"/>
          </a:xfrm>
          <a:prstGeom prst="rect">
            <a:avLst/>
          </a:prstGeom>
          <a:ln>
            <a:solidFill>
              <a:srgbClr val="69655D"/>
            </a:solidFill>
          </a:ln>
        </p:spPr>
        <p:txBody>
          <a:bodyPr/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Before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1800" b="1" dirty="0" smtClean="0"/>
              <a:t>Magic Ink + vinegar</a:t>
            </a:r>
            <a:endParaRPr lang="en-US" sz="1800" b="1" dirty="0"/>
          </a:p>
        </p:txBody>
      </p:sp>
      <p:sp>
        <p:nvSpPr>
          <p:cNvPr id="9" name="Content Placeholder 3"/>
          <p:cNvSpPr txBox="1">
            <a:spLocks/>
          </p:cNvSpPr>
          <p:nvPr/>
        </p:nvSpPr>
        <p:spPr>
          <a:xfrm>
            <a:off x="4645152" y="2313431"/>
            <a:ext cx="3419856" cy="3493008"/>
          </a:xfrm>
          <a:prstGeom prst="rect">
            <a:avLst/>
          </a:prstGeom>
          <a:ln>
            <a:solidFill>
              <a:srgbClr val="69655D"/>
            </a:solidFill>
          </a:ln>
        </p:spPr>
        <p:txBody>
          <a:bodyPr/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After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1800" b="1" dirty="0" smtClean="0"/>
              <a:t>Clear liquid</a:t>
            </a:r>
            <a:endParaRPr lang="en-US" sz="1800" b="1" dirty="0"/>
          </a:p>
        </p:txBody>
      </p:sp>
      <p:sp>
        <p:nvSpPr>
          <p:cNvPr id="10" name="Right Arrow 9"/>
          <p:cNvSpPr/>
          <p:nvPr/>
        </p:nvSpPr>
        <p:spPr>
          <a:xfrm>
            <a:off x="3962400" y="3352800"/>
            <a:ext cx="1447800" cy="750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727" y="2971800"/>
            <a:ext cx="1066800" cy="17868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230" y="2971800"/>
            <a:ext cx="1066801" cy="17868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4038600" y="3581400"/>
            <a:ext cx="1143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/>
              <a:t>Color Changes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214183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0264" y="304800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#8</a:t>
            </a:r>
            <a:r>
              <a:rPr lang="en-US" dirty="0" smtClean="0"/>
              <a:t>  </a:t>
            </a:r>
            <a:r>
              <a:rPr lang="en-US" sz="3100" b="1" dirty="0"/>
              <a:t>Physical </a:t>
            </a:r>
            <a:r>
              <a:rPr lang="en-US" sz="3100" b="1" dirty="0">
                <a:solidFill>
                  <a:srgbClr val="69655D"/>
                </a:solidFill>
              </a:rPr>
              <a:t>OR</a:t>
            </a:r>
            <a:r>
              <a:rPr lang="en-US" sz="3100" b="1" dirty="0"/>
              <a:t> Chemical Change?</a:t>
            </a:r>
            <a:endParaRPr lang="en-US" sz="31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42416" y="2313432"/>
            <a:ext cx="3419856" cy="3493008"/>
          </a:xfrm>
          <a:prstGeom prst="rect">
            <a:avLst/>
          </a:prstGeom>
          <a:ln>
            <a:solidFill>
              <a:srgbClr val="69655D"/>
            </a:solidFill>
          </a:ln>
        </p:spPr>
        <p:txBody>
          <a:bodyPr/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Before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1800" b="1" dirty="0" smtClean="0"/>
              <a:t>Large sugar crystals</a:t>
            </a:r>
            <a:endParaRPr lang="en-US" sz="1800" b="1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4645152" y="2313431"/>
            <a:ext cx="3419856" cy="3493008"/>
          </a:xfrm>
          <a:prstGeom prst="rect">
            <a:avLst/>
          </a:prstGeom>
          <a:ln>
            <a:solidFill>
              <a:srgbClr val="69655D"/>
            </a:solidFill>
          </a:ln>
        </p:spPr>
        <p:txBody>
          <a:bodyPr/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After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1800" b="1" dirty="0" smtClean="0"/>
              <a:t>Small sugar crystals</a:t>
            </a:r>
            <a:endParaRPr lang="en-US" sz="1800" b="1" dirty="0"/>
          </a:p>
        </p:txBody>
      </p:sp>
      <p:sp>
        <p:nvSpPr>
          <p:cNvPr id="7" name="Right Arrow 6"/>
          <p:cNvSpPr/>
          <p:nvPr/>
        </p:nvSpPr>
        <p:spPr>
          <a:xfrm>
            <a:off x="3962400" y="3352800"/>
            <a:ext cx="1447800" cy="750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3081690"/>
            <a:ext cx="1963757" cy="14709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895600"/>
            <a:ext cx="1676400" cy="197442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038600" y="3581400"/>
            <a:ext cx="1143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/>
              <a:t>Crushed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341366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mmer">
  <a:themeElements>
    <a:clrScheme name="Summer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TC101972873[[fn=Summer]]</Template>
  <TotalTime>2073</TotalTime>
  <Words>226</Words>
  <Application>Microsoft Office PowerPoint</Application>
  <PresentationFormat>On-screen Show (4:3)</PresentationFormat>
  <Paragraphs>225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Summer</vt:lpstr>
      <vt:lpstr>Matter Matters</vt:lpstr>
      <vt:lpstr>#1  Physical OR Chemical Change?</vt:lpstr>
      <vt:lpstr>#2  Physical OR Chemical Change?</vt:lpstr>
      <vt:lpstr>#3  Physical OR Chemical Change?</vt:lpstr>
      <vt:lpstr>#4  Physical OR Chemical Change?</vt:lpstr>
      <vt:lpstr>#5  Physical OR Chemical Change?</vt:lpstr>
      <vt:lpstr>#6  Physical OR Chemical Change?</vt:lpstr>
      <vt:lpstr>#7  Physical OR Chemical Change?</vt:lpstr>
      <vt:lpstr>#8  Physical OR Chemical Change?</vt:lpstr>
      <vt:lpstr>#9  Physical OR Chemical Change?</vt:lpstr>
      <vt:lpstr>#10  Physical OR Chemical Change?</vt:lpstr>
      <vt:lpstr>#11  Physical OR Chemical Change?</vt:lpstr>
      <vt:lpstr>#12  Physical OR Chemical Change?</vt:lpstr>
      <vt:lpstr>#13  Physical OR Chemical Change?</vt:lpstr>
      <vt:lpstr>#14  Physical OR Chemical Change?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Matter Matters</dc:title>
  <dc:creator>Kudlak, Lori</dc:creator>
  <cp:lastModifiedBy>Kudlak, Lori</cp:lastModifiedBy>
  <cp:revision>26</cp:revision>
  <dcterms:created xsi:type="dcterms:W3CDTF">2012-04-25T18:04:47Z</dcterms:created>
  <dcterms:modified xsi:type="dcterms:W3CDTF">2013-10-10T13:07:37Z</dcterms:modified>
</cp:coreProperties>
</file>